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65" r:id="rId4"/>
    <p:sldId id="263" r:id="rId5"/>
    <p:sldId id="257" r:id="rId6"/>
    <p:sldId id="264" r:id="rId7"/>
    <p:sldId id="260" r:id="rId8"/>
    <p:sldId id="259" r:id="rId9"/>
    <p:sldId id="262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D5D5D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D5D5D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-357243"/>
              <a:satOff val="7293"/>
              <a:lumOff val="8906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D5D5D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3">
              <a:satOff val="1412"/>
              <a:lumOff val="16412"/>
            </a:schemeClr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>
                  <a:satOff val="1412"/>
                  <a:lumOff val="16412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6E937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FFF171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A51B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E1A84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103425"/>
              <a:satOff val="-7243"/>
              <a:lumOff val="992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chemeClr val="accent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5">
              <a:lumOff val="-14283"/>
            </a:scheme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5">
                  <a:lumOff val="-1428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5">
              <a:satOff val="-6299"/>
              <a:lumOff val="-32309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75"/>
    <p:restoredTop sz="94681"/>
  </p:normalViewPr>
  <p:slideViewPr>
    <p:cSldViewPr snapToGrid="0">
      <p:cViewPr varScale="1">
        <p:scale>
          <a:sx n="43" d="100"/>
          <a:sy n="43" d="100"/>
        </p:scale>
        <p:origin x="304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r:in und Datum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12268950"/>
            <a:ext cx="21971000" cy="660401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r>
              <a:t>Autor:in und Datum</a:t>
            </a:r>
          </a:p>
        </p:txBody>
      </p:sp>
      <p:sp>
        <p:nvSpPr>
          <p:cNvPr id="12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Präsentationsuntertitel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" name="Titel der Präsentation"/>
          <p:cNvSpPr txBox="1">
            <a:spLocks noGrp="1"/>
          </p:cNvSpPr>
          <p:nvPr>
            <p:ph type="title" hasCustomPrompt="1"/>
          </p:nvPr>
        </p:nvSpPr>
        <p:spPr>
          <a:xfrm>
            <a:off x="1206500" y="2616200"/>
            <a:ext cx="21971004" cy="4648200"/>
          </a:xfrm>
          <a:prstGeom prst="rect">
            <a:avLst/>
          </a:prstGeom>
        </p:spPr>
        <p:txBody>
          <a:bodyPr anchor="b"/>
          <a:lstStyle>
            <a:lvl1pPr defTabSz="355600">
              <a:defRPr sz="12000" spc="-119"/>
            </a:lvl1pPr>
          </a:lstStyle>
          <a:p>
            <a:r>
              <a:t>Titel der Präsentation</a:t>
            </a:r>
          </a:p>
        </p:txBody>
      </p:sp>
      <p:sp>
        <p:nvSpPr>
          <p:cNvPr id="1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Agenda-Untertitel</a:t>
            </a:r>
          </a:p>
        </p:txBody>
      </p:sp>
      <p:sp>
        <p:nvSpPr>
          <p:cNvPr id="109" name="Textebene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spcBef>
                <a:spcPts val="6000"/>
              </a:spcBef>
              <a:buSzTx/>
              <a:buNone/>
              <a:defRPr sz="5000"/>
            </a:lvl1pPr>
            <a:lvl2pPr marL="0" indent="457200">
              <a:spcBef>
                <a:spcPts val="6000"/>
              </a:spcBef>
              <a:buSzTx/>
              <a:buNone/>
              <a:defRPr sz="5000"/>
            </a:lvl2pPr>
            <a:lvl3pPr marL="0" indent="914400">
              <a:spcBef>
                <a:spcPts val="6000"/>
              </a:spcBef>
              <a:buSzTx/>
              <a:buNone/>
              <a:defRPr sz="5000"/>
            </a:lvl3pPr>
            <a:lvl4pPr marL="0" indent="1371600">
              <a:spcBef>
                <a:spcPts val="6000"/>
              </a:spcBef>
              <a:buSzTx/>
              <a:buNone/>
              <a:defRPr sz="5000"/>
            </a:lvl4pPr>
            <a:lvl5pPr marL="0" indent="1828800">
              <a:spcBef>
                <a:spcPts val="6000"/>
              </a:spcBef>
              <a:buSzTx/>
              <a:buNone/>
              <a:defRPr sz="5000"/>
            </a:lvl5pPr>
          </a:lstStyle>
          <a:p>
            <a:r>
              <a:t>Agendathemen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0" name="Agenda-Titel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Agenda-Titel</a:t>
            </a:r>
          </a:p>
        </p:txBody>
      </p:sp>
      <p:sp>
        <p:nvSpPr>
          <p:cNvPr id="111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ufstel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191000"/>
            <a:ext cx="21971000" cy="40894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12000" spc="-119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12000" spc="-119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12000" spc="-119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12000" spc="-119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12000" spc="-119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Aufstellung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9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akt (groß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ebene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206500"/>
            <a:ext cx="21971000" cy="7353300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35000" spc="-175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35000" spc="-175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35000" spc="-175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35000" spc="-175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35000" spc="-175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100 %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7" name="Fakte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128000"/>
            <a:ext cx="21971000" cy="10795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90000"/>
              </a:lnSpc>
              <a:spcBef>
                <a:spcPts val="0"/>
              </a:spcBef>
              <a:buSzTx/>
              <a:buNone/>
              <a:defRPr sz="5500" spc="-55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Fakten</a:t>
            </a:r>
          </a:p>
        </p:txBody>
      </p:sp>
      <p:sp>
        <p:nvSpPr>
          <p:cNvPr id="128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Quellenangab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5461000" y="9563100"/>
            <a:ext cx="13728700" cy="6985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36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r>
              <a:t>Quellenangabe</a:t>
            </a:r>
          </a:p>
        </p:txBody>
      </p:sp>
      <p:sp>
        <p:nvSpPr>
          <p:cNvPr id="136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194300" y="4165600"/>
            <a:ext cx="13995400" cy="4432300"/>
          </a:xfrm>
          <a:prstGeom prst="rect">
            <a:avLst/>
          </a:prstGeom>
        </p:spPr>
        <p:txBody>
          <a:bodyPr anchor="b"/>
          <a:lstStyle>
            <a:lvl1pPr marL="254000" indent="-254000" defTabSz="2438400">
              <a:lnSpc>
                <a:spcPct val="90000"/>
              </a:lnSpc>
              <a:spcBef>
                <a:spcPts val="0"/>
              </a:spcBef>
              <a:buSzTx/>
              <a:buNone/>
              <a:defRPr sz="9300" spc="-93">
                <a:latin typeface="+mn-lt"/>
                <a:ea typeface="+mn-ea"/>
                <a:cs typeface="+mn-cs"/>
                <a:sym typeface="Produkt Extralight"/>
              </a:defRPr>
            </a:lvl1pPr>
            <a:lvl2pPr marL="254000" indent="203200" defTabSz="2438400">
              <a:lnSpc>
                <a:spcPct val="90000"/>
              </a:lnSpc>
              <a:spcBef>
                <a:spcPts val="0"/>
              </a:spcBef>
              <a:buSzTx/>
              <a:buNone/>
              <a:defRPr sz="9300" spc="-93">
                <a:latin typeface="+mn-lt"/>
                <a:ea typeface="+mn-ea"/>
                <a:cs typeface="+mn-cs"/>
                <a:sym typeface="Produkt Extralight"/>
              </a:defRPr>
            </a:lvl2pPr>
            <a:lvl3pPr marL="254000" indent="660400" defTabSz="2438400">
              <a:lnSpc>
                <a:spcPct val="90000"/>
              </a:lnSpc>
              <a:spcBef>
                <a:spcPts val="0"/>
              </a:spcBef>
              <a:buSzTx/>
              <a:buNone/>
              <a:defRPr sz="9300" spc="-93">
                <a:latin typeface="+mn-lt"/>
                <a:ea typeface="+mn-ea"/>
                <a:cs typeface="+mn-cs"/>
                <a:sym typeface="Produkt Extralight"/>
              </a:defRPr>
            </a:lvl3pPr>
            <a:lvl4pPr marL="254000" indent="1117600" defTabSz="2438400">
              <a:lnSpc>
                <a:spcPct val="90000"/>
              </a:lnSpc>
              <a:spcBef>
                <a:spcPts val="0"/>
              </a:spcBef>
              <a:buSzTx/>
              <a:buNone/>
              <a:defRPr sz="9300" spc="-93">
                <a:latin typeface="+mn-lt"/>
                <a:ea typeface="+mn-ea"/>
                <a:cs typeface="+mn-cs"/>
                <a:sym typeface="Produkt Extralight"/>
              </a:defRPr>
            </a:lvl4pPr>
            <a:lvl5pPr marL="254000" indent="1574800" defTabSz="2438400">
              <a:lnSpc>
                <a:spcPct val="90000"/>
              </a:lnSpc>
              <a:spcBef>
                <a:spcPts val="0"/>
              </a:spcBef>
              <a:buSzTx/>
              <a:buNone/>
              <a:defRPr sz="9300" spc="-93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„Bemerkenswert“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7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Nahaufnahme eines geschwungenen, weißen Schichtmusters"/>
          <p:cNvSpPr>
            <a:spLocks noGrp="1"/>
          </p:cNvSpPr>
          <p:nvPr>
            <p:ph type="pic" sz="quarter" idx="21"/>
          </p:nvPr>
        </p:nvSpPr>
        <p:spPr>
          <a:xfrm>
            <a:off x="1257300" y="3213100"/>
            <a:ext cx="7289800" cy="728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5" name="Nahaufnahme eines Schichtmusters aus grauem Stein"/>
          <p:cNvSpPr>
            <a:spLocks noGrp="1"/>
          </p:cNvSpPr>
          <p:nvPr>
            <p:ph type="pic" sz="quarter" idx="22"/>
          </p:nvPr>
        </p:nvSpPr>
        <p:spPr>
          <a:xfrm>
            <a:off x="7353300" y="3632200"/>
            <a:ext cx="96774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Nahaufnahme eines weißen Rippenmusters"/>
          <p:cNvSpPr>
            <a:spLocks noGrp="1"/>
          </p:cNvSpPr>
          <p:nvPr>
            <p:ph type="pic" sz="quarter" idx="23"/>
          </p:nvPr>
        </p:nvSpPr>
        <p:spPr>
          <a:xfrm>
            <a:off x="14621933" y="3632200"/>
            <a:ext cx="9677401" cy="645725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7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Verwinkelter, futuristischer, weißer Korridor mit Schatten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uturistische, gewölbte, weiße Struktur"/>
          <p:cNvSpPr>
            <a:spLocks noGrp="1"/>
          </p:cNvSpPr>
          <p:nvPr>
            <p:ph type="pic" idx="21"/>
          </p:nvPr>
        </p:nvSpPr>
        <p:spPr>
          <a:xfrm>
            <a:off x="0" y="-5397500"/>
            <a:ext cx="27190700" cy="203930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Autor:in und Datum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6500" y="12268200"/>
            <a:ext cx="21971000" cy="660400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r>
              <a:t>Autor:in und Datum</a:t>
            </a:r>
          </a:p>
        </p:txBody>
      </p:sp>
      <p:sp>
        <p:nvSpPr>
          <p:cNvPr id="23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Präsentationsuntertitel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Titel der Präsentation"/>
          <p:cNvSpPr txBox="1">
            <a:spLocks noGrp="1"/>
          </p:cNvSpPr>
          <p:nvPr>
            <p:ph type="title" hasCustomPrompt="1"/>
          </p:nvPr>
        </p:nvSpPr>
        <p:spPr>
          <a:xfrm>
            <a:off x="1206500" y="2616200"/>
            <a:ext cx="21971004" cy="4648200"/>
          </a:xfrm>
          <a:prstGeom prst="rect">
            <a:avLst/>
          </a:prstGeom>
        </p:spPr>
        <p:txBody>
          <a:bodyPr anchor="b"/>
          <a:lstStyle>
            <a:lvl1pPr defTabSz="355600">
              <a:defRPr sz="12000" spc="-119"/>
            </a:lvl1pPr>
          </a:lstStyle>
          <a:p>
            <a:r>
              <a:t>Titel der Präsentation</a:t>
            </a:r>
          </a:p>
        </p:txBody>
      </p:sp>
      <p:sp>
        <p:nvSpPr>
          <p:cNvPr id="2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Nahaufnahme eines geschwungenen, weißen Schichtmusters"/>
          <p:cNvSpPr>
            <a:spLocks noGrp="1"/>
          </p:cNvSpPr>
          <p:nvPr>
            <p:ph type="pic" idx="21"/>
          </p:nvPr>
        </p:nvSpPr>
        <p:spPr>
          <a:xfrm>
            <a:off x="11569700" y="0"/>
            <a:ext cx="13716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1206500" y="13335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Folientitel</a:t>
            </a:r>
          </a:p>
        </p:txBody>
      </p:sp>
      <p:sp>
        <p:nvSpPr>
          <p:cNvPr id="34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150100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Folien-Untertitel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43" name="Folientitel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Folientitel</a:t>
            </a:r>
          </a:p>
        </p:txBody>
      </p:sp>
      <p:sp>
        <p:nvSpPr>
          <p:cNvPr id="44" name="Textebene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, Punkte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Nahaufnahme der Kante eines weißen runden Steines"/>
          <p:cNvSpPr>
            <a:spLocks noGrp="1"/>
          </p:cNvSpPr>
          <p:nvPr>
            <p:ph type="pic" idx="21"/>
          </p:nvPr>
        </p:nvSpPr>
        <p:spPr>
          <a:xfrm>
            <a:off x="12382500" y="-1206500"/>
            <a:ext cx="12103100" cy="1614031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1" name="Folien-Untertitel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62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r>
              <a:t>Folientitel</a:t>
            </a:r>
          </a:p>
        </p:txBody>
      </p:sp>
      <p:sp>
        <p:nvSpPr>
          <p:cNvPr id="63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, Punkte &amp; Livevideo – kle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72" name="Folientitel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Folientitel</a:t>
            </a:r>
          </a:p>
        </p:txBody>
      </p:sp>
      <p:sp>
        <p:nvSpPr>
          <p:cNvPr id="73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, Punkte &amp; Livevideo – gro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82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r>
              <a:t>Folientitel</a:t>
            </a:r>
          </a:p>
        </p:txBody>
      </p:sp>
      <p:sp>
        <p:nvSpPr>
          <p:cNvPr id="83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bschni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el des Abschnitts"/>
          <p:cNvSpPr txBox="1">
            <a:spLocks noGrp="1"/>
          </p:cNvSpPr>
          <p:nvPr>
            <p:ph type="title" hasCustomPrompt="1"/>
          </p:nvPr>
        </p:nvSpPr>
        <p:spPr>
          <a:xfrm>
            <a:off x="1206496" y="39116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2000" spc="-119"/>
            </a:lvl1pPr>
          </a:lstStyle>
          <a:p>
            <a:r>
              <a:t>Titel des Abschnitts</a:t>
            </a:r>
          </a:p>
        </p:txBody>
      </p:sp>
      <p:sp>
        <p:nvSpPr>
          <p:cNvPr id="92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100" name="Folientitel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Folientitel</a:t>
            </a:r>
          </a:p>
        </p:txBody>
      </p:sp>
      <p:sp>
        <p:nvSpPr>
          <p:cNvPr id="101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Folientitel</a:t>
            </a:r>
          </a:p>
        </p:txBody>
      </p:sp>
      <p:sp>
        <p:nvSpPr>
          <p:cNvPr id="3" name="Textebene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23538179" y="12443459"/>
            <a:ext cx="408941" cy="4445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 defTabSz="584200">
              <a:spcBef>
                <a:spcPts val="0"/>
              </a:spcBef>
              <a:defRPr sz="2000"/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transition spd="med"/>
  <p:txStyles>
    <p:titleStyle>
      <a:lvl1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1pPr>
      <a:lvl2pPr marL="0" marR="0" indent="457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2pPr>
      <a:lvl3pPr marL="0" marR="0" indent="9144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3pPr>
      <a:lvl4pPr marL="0" marR="0" indent="13716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4pPr>
      <a:lvl5pPr marL="0" marR="0" indent="18288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5pPr>
      <a:lvl6pPr marL="0" marR="0" indent="22860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6pPr>
      <a:lvl7pPr marL="0" marR="0" indent="2743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7pPr>
      <a:lvl8pPr marL="0" marR="0" indent="32004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8pPr>
      <a:lvl9pPr marL="0" marR="0" indent="36576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9pPr>
    </p:titleStyle>
    <p:bodyStyle>
      <a:lvl1pPr marL="4572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9144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3716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18288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2860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27432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2004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36576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41148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renne@mpsloe.de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6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Autor:in und Datum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>
                <a:latin typeface="Avenir Next" panose="020B0503020202020204" pitchFamily="34" charset="0"/>
              </a:rPr>
              <a:t>RET / </a:t>
            </a:r>
            <a:r>
              <a:rPr lang="de-DE" dirty="0">
                <a:latin typeface="Avenir Next" panose="020B0503020202020204" pitchFamily="34" charset="0"/>
                <a:hlinkClick r:id="rId2"/>
              </a:rPr>
              <a:t>renne@mpsloe.de</a:t>
            </a:r>
            <a:r>
              <a:rPr lang="de-DE" dirty="0">
                <a:latin typeface="Avenir Next" panose="020B0503020202020204" pitchFamily="34" charset="0"/>
              </a:rPr>
              <a:t> / 23.01.2026</a:t>
            </a:r>
            <a:endParaRPr dirty="0">
              <a:latin typeface="Avenir Next" panose="020B0503020202020204" pitchFamily="34" charset="0"/>
            </a:endParaRPr>
          </a:p>
        </p:txBody>
      </p:sp>
      <p:sp>
        <p:nvSpPr>
          <p:cNvPr id="172" name="Präsentationsuntertitel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>
                <a:latin typeface="Avenir Next Ultra Light" panose="020B0203020202020204" pitchFamily="34" charset="77"/>
              </a:rPr>
              <a:t>Claude</a:t>
            </a:r>
            <a:endParaRPr dirty="0">
              <a:latin typeface="Avenir Next Ultra Light" panose="020B0203020202020204" pitchFamily="34" charset="77"/>
            </a:endParaRPr>
          </a:p>
        </p:txBody>
      </p:sp>
      <p:sp>
        <p:nvSpPr>
          <p:cNvPr id="173" name="Titel der Präsenta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effectLst/>
          <a:scene3d>
            <a:camera prst="orthographicFront"/>
            <a:lightRig rig="threePt" dir="t"/>
          </a:scene3d>
          <a:sp3d extrusionH="76200" prstMaterial="metal">
            <a:bevelT prst="slope"/>
            <a:extrusionClr>
              <a:schemeClr val="bg2"/>
            </a:extrusionClr>
          </a:sp3d>
        </p:spPr>
        <p:txBody>
          <a:bodyPr>
            <a:normAutofit/>
          </a:bodyPr>
          <a:lstStyle/>
          <a:p>
            <a:r>
              <a:rPr lang="de-DE" sz="14400" dirty="0">
                <a:latin typeface="Avenir Next Ultra Light" panose="020B0203020202020204" pitchFamily="34" charset="77"/>
              </a:rPr>
              <a:t>Beispiel Präsentation</a:t>
            </a:r>
            <a:endParaRPr sz="14400" dirty="0">
              <a:latin typeface="Avenir Next Ultra Light" panose="020B0203020202020204" pitchFamily="34" charset="77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itel des Abschnit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>
            <a:outerShdw blurRad="368300" dist="2413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DE" sz="6000" dirty="0">
                <a:latin typeface="+mj-lt"/>
              </a:rPr>
              <a:t>Provokante These, die zum Nachdenken anregen soll.</a:t>
            </a:r>
            <a:endParaRPr sz="6000" dirty="0">
              <a:latin typeface="+mj-lt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9B93242F-BBC1-53FA-1558-53C696163A36}"/>
              </a:ext>
            </a:extLst>
          </p:cNvPr>
          <p:cNvSpPr txBox="1"/>
          <p:nvPr/>
        </p:nvSpPr>
        <p:spPr>
          <a:xfrm>
            <a:off x="1206496" y="9331056"/>
            <a:ext cx="9944724" cy="132087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355600" rtl="0" fontAlgn="auto" latinLnBrk="0" hangingPunct="0">
              <a:lnSpc>
                <a:spcPct val="100000"/>
              </a:lnSpc>
              <a:spcBef>
                <a:spcPts val="47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DE" sz="4000" u="none" strike="noStrike" cap="none" spc="0" normalizeH="0" baseline="0" noProof="1">
                <a:ln>
                  <a:noFill/>
                </a:ln>
                <a:solidFill>
                  <a:schemeClr val="accent1">
                    <a:satOff val="-9155"/>
                    <a:lumOff val="-32673"/>
                  </a:schemeClr>
                </a:solidFill>
                <a:effectLst/>
                <a:uFillTx/>
                <a:latin typeface="Avenir Next" panose="020B0503020202020204" pitchFamily="34" charset="0"/>
                <a:sym typeface="Avenir Next Regular"/>
              </a:rPr>
              <a:t>Gegebenfalls eine kurze Spezifizierung.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B776F7-112C-CCBB-35D5-828474CE93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itel des Abschnitts">
            <a:extLst>
              <a:ext uri="{FF2B5EF4-FFF2-40B4-BE49-F238E27FC236}">
                <a16:creationId xmlns:a16="http://schemas.microsoft.com/office/drawing/2014/main" id="{DB759BBE-657B-1BE4-04C0-11402DDC2F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496" y="1369122"/>
            <a:ext cx="21971004" cy="4648200"/>
          </a:xfrm>
          <a:prstGeom prst="rect">
            <a:avLst/>
          </a:prstGeom>
          <a:effectLst>
            <a:outerShdw blurRad="368300" dist="233299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>
              <a:lnSpc>
                <a:spcPct val="140000"/>
              </a:lnSpc>
            </a:pPr>
            <a:r>
              <a:rPr lang="de-DE" sz="6000" dirty="0">
                <a:latin typeface="+mj-lt"/>
              </a:rPr>
              <a:t>„Oder ein Zitat, dass zu Beginn der Stunde die Aufmerksamkeit erwecken soll.“</a:t>
            </a:r>
            <a:endParaRPr sz="6000" dirty="0">
              <a:latin typeface="+mj-lt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7E5A64F4-4A6A-2F28-C0C7-93871BC7B9DA}"/>
              </a:ext>
            </a:extLst>
          </p:cNvPr>
          <p:cNvSpPr txBox="1"/>
          <p:nvPr/>
        </p:nvSpPr>
        <p:spPr>
          <a:xfrm>
            <a:off x="1206496" y="8864452"/>
            <a:ext cx="8368687" cy="132087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355600" rtl="0" fontAlgn="auto" latinLnBrk="0" hangingPunct="0">
              <a:lnSpc>
                <a:spcPct val="100000"/>
              </a:lnSpc>
              <a:spcBef>
                <a:spcPts val="47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DE" sz="4000" u="none" strike="noStrike" cap="none" spc="0" normalizeH="0" baseline="0" noProof="1">
                <a:ln>
                  <a:noFill/>
                </a:ln>
                <a:solidFill>
                  <a:schemeClr val="accent1">
                    <a:satOff val="-9155"/>
                    <a:lumOff val="-32673"/>
                  </a:schemeClr>
                </a:solidFill>
                <a:effectLst/>
                <a:uFillTx/>
                <a:latin typeface="Avenir Next" panose="020B0503020202020204" pitchFamily="34" charset="0"/>
                <a:sym typeface="Avenir Next Regular"/>
              </a:rPr>
              <a:t>Gegebenfalls eine Arbeitsauftrag.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490991A-3A83-1381-5331-44EAE4C2EAD9}"/>
              </a:ext>
            </a:extLst>
          </p:cNvPr>
          <p:cNvSpPr txBox="1"/>
          <p:nvPr/>
        </p:nvSpPr>
        <p:spPr>
          <a:xfrm>
            <a:off x="8731943" y="5537126"/>
            <a:ext cx="6920110" cy="1320874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266700" dist="123010" dir="5400000" algn="t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355600" rtl="0" fontAlgn="auto" latinLnBrk="0" hangingPunct="0">
              <a:lnSpc>
                <a:spcPct val="100000"/>
              </a:lnSpc>
              <a:spcBef>
                <a:spcPts val="47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DE" sz="4000" u="none" strike="noStrike" cap="none" spc="0" normalizeH="0" baseline="0" noProof="1">
                <a:ln>
                  <a:noFill/>
                </a:ln>
                <a:solidFill>
                  <a:schemeClr val="accent1">
                    <a:satOff val="-9155"/>
                    <a:lumOff val="-32673"/>
                  </a:schemeClr>
                </a:solidFill>
                <a:effectLst/>
                <a:uFillTx/>
                <a:latin typeface="+mn-lt"/>
                <a:sym typeface="Avenir Next Regular"/>
              </a:rPr>
              <a:t>- Mit dem Namen der Person</a:t>
            </a:r>
          </a:p>
        </p:txBody>
      </p:sp>
    </p:spTree>
    <p:extLst>
      <p:ext uri="{BB962C8B-B14F-4D97-AF65-F5344CB8AC3E}">
        <p14:creationId xmlns:p14="http://schemas.microsoft.com/office/powerpoint/2010/main" val="311425601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Nahaufnahme der Kante eines weißen runden Steines" descr="Nahaufnahme der Kante eines weißen runden Steines"/>
          <p:cNvPicPr>
            <a:picLocks noGrp="1"/>
          </p:cNvPicPr>
          <p:nvPr>
            <p:ph type="pic" idx="21"/>
          </p:nvPr>
        </p:nvPicPr>
        <p:blipFill>
          <a:blip r:embed="rId2"/>
          <a:stretch>
            <a:fillRect/>
          </a:stretch>
        </p:blipFill>
        <p:spPr>
          <a:xfrm>
            <a:off x="4239491" y="1086216"/>
            <a:ext cx="15905018" cy="8999893"/>
          </a:xfrm>
          <a:prstGeom prst="rect">
            <a:avLst/>
          </a:prstGeom>
          <a:ln w="9525">
            <a:round/>
          </a:ln>
          <a:effectLst>
            <a:outerShdw blurRad="266700" dist="118347" dir="5400000" rotWithShape="0">
              <a:srgbClr val="000000">
                <a:alpha val="50000"/>
              </a:srgbClr>
            </a:outerShdw>
          </a:effectLst>
        </p:spPr>
      </p:pic>
      <p:sp>
        <p:nvSpPr>
          <p:cNvPr id="194" name="Text für Folienpunkt"/>
          <p:cNvSpPr txBox="1">
            <a:spLocks noGrp="1"/>
          </p:cNvSpPr>
          <p:nvPr>
            <p:ph type="body" sz="half" idx="1"/>
          </p:nvPr>
        </p:nvSpPr>
        <p:spPr>
          <a:xfrm>
            <a:off x="1123372" y="11336242"/>
            <a:ext cx="19215101" cy="129354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>
                <a:latin typeface="Avenir Next" panose="020B0503020202020204" pitchFamily="34" charset="0"/>
              </a:rPr>
              <a:t>Bildimpuls der die Stunde startet, Aufmerksamkeit und Neugier wecken soll.</a:t>
            </a:r>
            <a:endParaRPr dirty="0"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912507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Folien-Untertitel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ffectLst>
            <a:outerShdw blurRad="266700" dist="1143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de-DE" dirty="0"/>
              <a:t>Inhaltsverzeichnis</a:t>
            </a:r>
            <a:endParaRPr dirty="0"/>
          </a:p>
        </p:txBody>
      </p:sp>
      <p:sp>
        <p:nvSpPr>
          <p:cNvPr id="176" name="Folientite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>
            <a:outerShdw blurRad="368300" dist="2413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defTabSz="2316479">
              <a:defRPr sz="9500" spc="-95"/>
            </a:pPr>
            <a:r>
              <a:rPr lang="de-DE" dirty="0"/>
              <a:t>Thema der Stunde</a:t>
            </a:r>
            <a:endParaRPr dirty="0"/>
          </a:p>
        </p:txBody>
      </p:sp>
      <p:sp>
        <p:nvSpPr>
          <p:cNvPr id="177" name="Text für Folienpunk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effectLst>
            <a:outerShdw blurRad="457696" dist="2141140" dir="13500000" sy="23000" kx="1200000" algn="br" rotWithShape="0">
              <a:prstClr val="black">
                <a:alpha val="76049"/>
              </a:prstClr>
            </a:outerShdw>
          </a:effectLst>
        </p:spPr>
        <p:txBody>
          <a:bodyPr/>
          <a:lstStyle/>
          <a:p>
            <a:pPr marL="857250" indent="-857250">
              <a:buFont typeface="+mj-lt"/>
              <a:buAutoNum type="romanUcPeriod"/>
            </a:pPr>
            <a:r>
              <a:rPr lang="de-DE" dirty="0"/>
              <a:t>Lernziele </a:t>
            </a:r>
          </a:p>
          <a:p>
            <a:pPr marL="857250" indent="-857250">
              <a:buFont typeface="+mj-lt"/>
              <a:buAutoNum type="romanUcPeriod"/>
            </a:pPr>
            <a:r>
              <a:rPr lang="de-DE" dirty="0"/>
              <a:t>[Name der Methode für die Erarbeitungsphase 1]</a:t>
            </a:r>
          </a:p>
          <a:p>
            <a:pPr marL="857250" indent="-857250">
              <a:buFont typeface="+mj-lt"/>
              <a:buAutoNum type="romanUcPeriod"/>
            </a:pPr>
            <a:r>
              <a:rPr lang="de-DE" dirty="0"/>
              <a:t>[Name der Methode für die Sicherung der Erarbeitungsphase 1]</a:t>
            </a:r>
          </a:p>
          <a:p>
            <a:pPr marL="857250" indent="-857250">
              <a:buFont typeface="+mj-lt"/>
              <a:buAutoNum type="romanUcPeriod"/>
            </a:pPr>
            <a:r>
              <a:rPr lang="de-DE" dirty="0"/>
              <a:t>[Name der Methode für die Erarbeitungsphase 2]</a:t>
            </a:r>
          </a:p>
          <a:p>
            <a:pPr marL="857250" indent="-857250">
              <a:buFont typeface="+mj-lt"/>
              <a:buAutoNum type="romanUcPeriod"/>
            </a:pPr>
            <a:r>
              <a:rPr lang="de-DE" dirty="0"/>
              <a:t>[Name der Methode für die Sicherung der Erarbeitungsphase 2]</a:t>
            </a:r>
          </a:p>
          <a:p>
            <a:pPr marL="857250" indent="-857250">
              <a:buFont typeface="+mj-lt"/>
              <a:buAutoNum type="romanUcPeriod"/>
            </a:pPr>
            <a:r>
              <a:rPr lang="de-DE" dirty="0"/>
              <a:t>Fazit</a:t>
            </a:r>
          </a:p>
          <a:p>
            <a:pPr marL="857250" indent="-857250">
              <a:buFont typeface="+mj-lt"/>
              <a:buAutoNum type="romanUcPeriod"/>
            </a:pPr>
            <a:endParaRPr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Folien-Untertitel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ffectLst>
            <a:outerShdw blurRad="266700" dist="1143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de-DE" dirty="0"/>
              <a:t>Thema der Stunde</a:t>
            </a:r>
            <a:endParaRPr dirty="0"/>
          </a:p>
        </p:txBody>
      </p:sp>
      <p:sp>
        <p:nvSpPr>
          <p:cNvPr id="186" name="Folientite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>
            <a:outerShdw blurRad="368300" dist="2413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defTabSz="2316479">
              <a:defRPr sz="9500" spc="-95"/>
            </a:pPr>
            <a:r>
              <a:rPr lang="de-DE" dirty="0"/>
              <a:t>Lernziele</a:t>
            </a:r>
            <a:endParaRPr dirty="0"/>
          </a:p>
        </p:txBody>
      </p:sp>
      <p:sp>
        <p:nvSpPr>
          <p:cNvPr id="187" name="Text für Folienpunkt"/>
          <p:cNvSpPr txBox="1">
            <a:spLocks noGrp="1"/>
          </p:cNvSpPr>
          <p:nvPr>
            <p:ph type="body" sz="half" idx="1"/>
          </p:nvPr>
        </p:nvSpPr>
        <p:spPr>
          <a:xfrm>
            <a:off x="1206499" y="4248504"/>
            <a:ext cx="21970999" cy="6590481"/>
          </a:xfrm>
          <a:prstGeom prst="rect">
            <a:avLst/>
          </a:prstGeom>
        </p:spPr>
        <p:txBody>
          <a:bodyPr/>
          <a:lstStyle/>
          <a:p>
            <a:pPr marL="742950" indent="-742950">
              <a:buFont typeface="+mj-lt"/>
              <a:buAutoNum type="arabicParenBoth"/>
            </a:pPr>
            <a:r>
              <a:rPr lang="de-DE" dirty="0"/>
              <a:t>[Die Lernenden können die Präsentation gut erkennen.]</a:t>
            </a:r>
          </a:p>
          <a:p>
            <a:pPr marL="742950" indent="-742950">
              <a:buFont typeface="+mj-lt"/>
              <a:buAutoNum type="arabicParenBoth"/>
            </a:pPr>
            <a:r>
              <a:rPr lang="de-DE" dirty="0"/>
              <a:t>[Das Design wirkt nicht zu künstlich.]</a:t>
            </a:r>
          </a:p>
          <a:p>
            <a:pPr marL="742950" indent="-742950">
              <a:buFont typeface="+mj-lt"/>
              <a:buAutoNum type="arabicParenBoth"/>
            </a:pPr>
            <a:r>
              <a:rPr lang="de-DE" dirty="0"/>
              <a:t>[Die Folien sind klar und sauber strukturiert.]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7859956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Folientite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effectLst>
            <a:outerShdw blurRad="368300" dist="241300" dir="5400000" algn="t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defTabSz="2316479">
              <a:defRPr sz="9500" spc="-95"/>
            </a:pPr>
            <a:r>
              <a:rPr lang="de-DE" sz="7200" dirty="0"/>
              <a:t>[Name der Methode für die Erarbeitungsphase 1]</a:t>
            </a:r>
            <a:br>
              <a:rPr lang="de-DE" sz="7200" dirty="0"/>
            </a:br>
            <a:endParaRPr sz="7200" dirty="0"/>
          </a:p>
        </p:txBody>
      </p:sp>
      <p:sp>
        <p:nvSpPr>
          <p:cNvPr id="187" name="Text für Folienpunkt"/>
          <p:cNvSpPr txBox="1">
            <a:spLocks noGrp="1"/>
          </p:cNvSpPr>
          <p:nvPr>
            <p:ph type="body" sz="half" idx="1"/>
          </p:nvPr>
        </p:nvSpPr>
        <p:spPr>
          <a:xfrm>
            <a:off x="1206500" y="3911375"/>
            <a:ext cx="14255174" cy="3607024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de-DE" sz="5400" dirty="0"/>
              <a:t>Aufgabenstellung oder Erklärung des Szenarios.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de-DE" sz="5400" dirty="0"/>
              <a:t>Hier wird die 1. Phase erläutert und dargestellt.</a:t>
            </a:r>
            <a:endParaRPr sz="5400" dirty="0"/>
          </a:p>
        </p:txBody>
      </p:sp>
      <p:pic>
        <p:nvPicPr>
          <p:cNvPr id="3" name="timer_pixel_3min.mp4">
            <a:hlinkClick r:id="" action="ppaction://media"/>
            <a:extLst>
              <a:ext uri="{FF2B5EF4-FFF2-40B4-BE49-F238E27FC236}">
                <a16:creationId xmlns:a16="http://schemas.microsoft.com/office/drawing/2014/main" id="{73AA5C0E-7F0D-17EC-EABC-D604D4898B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1269817"/>
            <a:ext cx="6698166" cy="2446183"/>
          </a:xfrm>
          <a:prstGeom prst="rect">
            <a:avLst/>
          </a:prstGeom>
          <a:effectLst>
            <a:outerShdw blurRad="368300" dist="241300" dir="18900000" algn="b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Nahaufnahme eines geschwungenen, weißen Schichtmusters" descr="Nahaufnahme eines geschwungenen, weißen Schichtmusters"/>
          <p:cNvPicPr>
            <a:picLocks noGrp="1" noChangeAspect="1"/>
          </p:cNvPicPr>
          <p:nvPr>
            <p:ph type="pic" idx="21"/>
          </p:nvPr>
        </p:nvPicPr>
        <p:blipFill>
          <a:blip r:embed="rId4"/>
          <a:srcRect t="5749" b="5749"/>
          <a:stretch>
            <a:fillRect/>
          </a:stretch>
        </p:blipFill>
        <p:spPr>
          <a:xfrm>
            <a:off x="1257300" y="3632199"/>
            <a:ext cx="7289800" cy="6451601"/>
          </a:xfrm>
          <a:prstGeom prst="rect">
            <a:avLst/>
          </a:prstGeom>
          <a:ln w="25400">
            <a:solidFill>
              <a:srgbClr val="FFFFFF"/>
            </a:solidFill>
          </a:ln>
          <a:effectLst>
            <a:outerShdw blurRad="266700" dist="163904" dir="3600000" rotWithShape="0">
              <a:srgbClr val="000000">
                <a:alpha val="70000"/>
              </a:srgbClr>
            </a:outerShdw>
          </a:effectLst>
        </p:spPr>
      </p:pic>
      <p:pic>
        <p:nvPicPr>
          <p:cNvPr id="182" name="Nahaufnahme eines Schichtmusters aus grauem Stein" descr="Nahaufnahme eines Schichtmusters aus grauem Stein"/>
          <p:cNvPicPr>
            <a:picLocks noGrp="1" noChangeAspect="1"/>
          </p:cNvPicPr>
          <p:nvPr>
            <p:ph type="pic" idx="22"/>
          </p:nvPr>
        </p:nvPicPr>
        <p:blipFill>
          <a:blip r:embed="rId5"/>
          <a:srcRect l="12335" r="12335"/>
          <a:stretch>
            <a:fillRect/>
          </a:stretch>
        </p:blipFill>
        <p:spPr>
          <a:xfrm>
            <a:off x="8547100" y="3632200"/>
            <a:ext cx="7289800" cy="6451600"/>
          </a:xfrm>
          <a:prstGeom prst="rect">
            <a:avLst/>
          </a:prstGeom>
          <a:ln w="25400">
            <a:solidFill>
              <a:srgbClr val="FFFFFF"/>
            </a:solidFill>
          </a:ln>
          <a:effectLst>
            <a:outerShdw blurRad="266700" dist="163904" dir="3600000" rotWithShape="0">
              <a:srgbClr val="000000">
                <a:alpha val="70000"/>
              </a:srgbClr>
            </a:outerShdw>
          </a:effectLst>
        </p:spPr>
      </p:pic>
      <p:pic>
        <p:nvPicPr>
          <p:cNvPr id="183" name="Nahaufnahme eines weißen Rippenmusters" descr="Nahaufnahme eines weißen Rippenmusters"/>
          <p:cNvPicPr>
            <a:picLocks noGrp="1" noChangeAspect="1"/>
          </p:cNvPicPr>
          <p:nvPr>
            <p:ph type="pic" idx="23"/>
          </p:nvPr>
        </p:nvPicPr>
        <p:blipFill>
          <a:blip r:embed="rId6"/>
          <a:srcRect l="12292" r="12379" b="87"/>
          <a:stretch>
            <a:fillRect/>
          </a:stretch>
        </p:blipFill>
        <p:spPr>
          <a:xfrm>
            <a:off x="15811500" y="3632200"/>
            <a:ext cx="7289801" cy="6451600"/>
          </a:xfrm>
          <a:prstGeom prst="rect">
            <a:avLst/>
          </a:prstGeom>
          <a:ln w="25400">
            <a:solidFill>
              <a:srgbClr val="FFFFFF"/>
            </a:solidFill>
          </a:ln>
          <a:effectLst>
            <a:outerShdw blurRad="266700" dist="163904" dir="3600000" rotWithShape="0">
              <a:srgbClr val="000000">
                <a:alpha val="70000"/>
              </a:srgbClr>
            </a:outerShdw>
          </a:effectLst>
        </p:spPr>
      </p:pic>
      <p:pic>
        <p:nvPicPr>
          <p:cNvPr id="3" name="timer_pixel_15min.mp4">
            <a:hlinkClick r:id="" action="ppaction://media"/>
            <a:extLst>
              <a:ext uri="{FF2B5EF4-FFF2-40B4-BE49-F238E27FC236}">
                <a16:creationId xmlns:a16="http://schemas.microsoft.com/office/drawing/2014/main" id="{0AD6B10A-3C7C-E5D4-11E6-EA93B9A3AE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652000" y="12192000"/>
            <a:ext cx="5080000" cy="1524000"/>
          </a:xfrm>
          <a:prstGeom prst="rect">
            <a:avLst/>
          </a:prstGeom>
          <a:effectLst>
            <a:outerShdw blurRad="368300" dist="241300" dir="16200000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Nahaufnahme der Kante eines weißen runden Steines" descr="Nahaufnahme der Kante eines weißen runden Steines"/>
          <p:cNvPicPr>
            <a:picLocks noGrp="1"/>
          </p:cNvPicPr>
          <p:nvPr>
            <p:ph type="pic" idx="21"/>
          </p:nvPr>
        </p:nvPicPr>
        <p:blipFill>
          <a:blip r:embed="rId4"/>
          <a:stretch>
            <a:fillRect/>
          </a:stretch>
        </p:blipFill>
        <p:spPr>
          <a:xfrm>
            <a:off x="14352042" y="3327400"/>
            <a:ext cx="9095740" cy="8894336"/>
          </a:xfrm>
          <a:prstGeom prst="rect">
            <a:avLst/>
          </a:prstGeom>
          <a:ln w="9525">
            <a:round/>
          </a:ln>
          <a:effectLst>
            <a:outerShdw blurRad="266700" dist="118347" dir="5400000" rotWithShape="0">
              <a:srgbClr val="000000">
                <a:alpha val="50000"/>
              </a:srgbClr>
            </a:outerShdw>
          </a:effectLst>
        </p:spPr>
      </p:pic>
      <p:sp>
        <p:nvSpPr>
          <p:cNvPr id="193" name="Folientitel"/>
          <p:cNvSpPr txBox="1">
            <a:spLocks noGrp="1"/>
          </p:cNvSpPr>
          <p:nvPr>
            <p:ph type="title"/>
          </p:nvPr>
        </p:nvSpPr>
        <p:spPr>
          <a:xfrm>
            <a:off x="1206499" y="635000"/>
            <a:ext cx="20434301" cy="1689100"/>
          </a:xfrm>
          <a:prstGeom prst="rect">
            <a:avLst/>
          </a:prstGeom>
          <a:effectLst>
            <a:outerShdw blurRad="368300" dist="241300" dir="5400000" algn="t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defTabSz="2316479">
              <a:defRPr sz="9500" spc="-95"/>
            </a:pPr>
            <a:r>
              <a:rPr lang="de-DE" sz="6600" dirty="0"/>
              <a:t>Name der Methode für die Erarbeitungsphase 2</a:t>
            </a:r>
            <a:endParaRPr sz="6600" dirty="0"/>
          </a:p>
        </p:txBody>
      </p:sp>
      <p:sp>
        <p:nvSpPr>
          <p:cNvPr id="194" name="Text für Folienpunkt"/>
          <p:cNvSpPr txBox="1">
            <a:spLocks noGrp="1"/>
          </p:cNvSpPr>
          <p:nvPr>
            <p:ph type="body" sz="half" idx="1"/>
          </p:nvPr>
        </p:nvSpPr>
        <p:spPr>
          <a:xfrm>
            <a:off x="1206500" y="3327400"/>
            <a:ext cx="10985500" cy="8649010"/>
          </a:xfrm>
          <a:prstGeom prst="rect">
            <a:avLst/>
          </a:prstGeom>
        </p:spPr>
        <p:txBody>
          <a:bodyPr/>
          <a:lstStyle/>
          <a:p>
            <a:pPr marL="742950" indent="-742950">
              <a:buFont typeface="+mj-lt"/>
              <a:buAutoNum type="arabicParenBoth"/>
            </a:pPr>
            <a:r>
              <a:rPr lang="de-DE" dirty="0"/>
              <a:t>Erklärung mit Visualisierung.</a:t>
            </a:r>
          </a:p>
          <a:p>
            <a:pPr marL="742950" indent="-742950">
              <a:buFont typeface="+mj-lt"/>
              <a:buAutoNum type="arabicParenBoth"/>
            </a:pPr>
            <a:r>
              <a:rPr lang="de-DE" dirty="0"/>
              <a:t>So könnte auch die Folie zur Sicherung aussehen.</a:t>
            </a:r>
          </a:p>
          <a:p>
            <a:pPr marL="742950" indent="-742950">
              <a:buFont typeface="+mj-lt"/>
              <a:buAutoNum type="arabicParenBoth"/>
            </a:pPr>
            <a:r>
              <a:rPr lang="de-DE" dirty="0"/>
              <a:t>Bei der Wahl ob mit Bild oder ohne ist der </a:t>
            </a:r>
            <a:r>
              <a:rPr lang="de-DE"/>
              <a:t>Kontext entscheidend.</a:t>
            </a:r>
            <a:endParaRPr dirty="0"/>
          </a:p>
        </p:txBody>
      </p:sp>
      <p:pic>
        <p:nvPicPr>
          <p:cNvPr id="3" name="timer_pixel_12min.mp4">
            <a:hlinkClick r:id="" action="ppaction://media"/>
            <a:extLst>
              <a:ext uri="{FF2B5EF4-FFF2-40B4-BE49-F238E27FC236}">
                <a16:creationId xmlns:a16="http://schemas.microsoft.com/office/drawing/2014/main" id="{F5E93800-CA9D-76A8-3758-E385C82118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11582400"/>
            <a:ext cx="6393367" cy="1918010"/>
          </a:xfrm>
          <a:prstGeom prst="rect">
            <a:avLst/>
          </a:prstGeom>
          <a:effectLst>
            <a:outerShdw blurRad="368300" dist="241300" dir="18900000" algn="b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0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38_MinimalistLight">
  <a:themeElements>
    <a:clrScheme name="38_MinimalistLight">
      <a:dk1>
        <a:srgbClr val="53585F"/>
      </a:dk1>
      <a:lt1>
        <a:srgbClr val="FFFFFF"/>
      </a:lt1>
      <a:dk2>
        <a:srgbClr val="53585F"/>
      </a:dk2>
      <a:lt2>
        <a:srgbClr val="D5D5D5"/>
      </a:lt2>
      <a:accent1>
        <a:srgbClr val="9FAABA"/>
      </a:accent1>
      <a:accent2>
        <a:srgbClr val="88A7B2"/>
      </a:accent2>
      <a:accent3>
        <a:srgbClr val="94B9A3"/>
      </a:accent3>
      <a:accent4>
        <a:srgbClr val="F0BE5E"/>
      </a:accent4>
      <a:accent5>
        <a:srgbClr val="D5B7B7"/>
      </a:accent5>
      <a:accent6>
        <a:srgbClr val="B894B1"/>
      </a:accent6>
      <a:hlink>
        <a:srgbClr val="0000FF"/>
      </a:hlink>
      <a:folHlink>
        <a:srgbClr val="FF00FF"/>
      </a:folHlink>
    </a:clrScheme>
    <a:fontScheme name="38_MinimalistLight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8_Minimalis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-9155"/>
            <a:lumOff val="-32673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>
              <a:satOff val="-9155"/>
              <a:lumOff val="-32673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chemeClr val="accent1">
                <a:satOff val="-9155"/>
                <a:lumOff val="-32673"/>
              </a:schemeClr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8_MinimalistLight">
  <a:themeElements>
    <a:clrScheme name="38_MinimalistLight">
      <a:dk1>
        <a:srgbClr val="000000"/>
      </a:dk1>
      <a:lt1>
        <a:srgbClr val="FFFFFF"/>
      </a:lt1>
      <a:dk2>
        <a:srgbClr val="53585F"/>
      </a:dk2>
      <a:lt2>
        <a:srgbClr val="D5D5D5"/>
      </a:lt2>
      <a:accent1>
        <a:srgbClr val="9FAABA"/>
      </a:accent1>
      <a:accent2>
        <a:srgbClr val="88A7B2"/>
      </a:accent2>
      <a:accent3>
        <a:srgbClr val="94B9A3"/>
      </a:accent3>
      <a:accent4>
        <a:srgbClr val="F0BE5E"/>
      </a:accent4>
      <a:accent5>
        <a:srgbClr val="D5B7B7"/>
      </a:accent5>
      <a:accent6>
        <a:srgbClr val="B894B1"/>
      </a:accent6>
      <a:hlink>
        <a:srgbClr val="0000FF"/>
      </a:hlink>
      <a:folHlink>
        <a:srgbClr val="FF00FF"/>
      </a:folHlink>
    </a:clrScheme>
    <a:fontScheme name="38_MinimalistLight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8_Minimalis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-9155"/>
            <a:lumOff val="-32673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>
              <a:satOff val="-9155"/>
              <a:lumOff val="-32673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chemeClr val="accent1">
                <a:satOff val="-9155"/>
                <a:lumOff val="-32673"/>
              </a:schemeClr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198</Words>
  <Application>Microsoft Macintosh PowerPoint</Application>
  <PresentationFormat>Benutzerdefiniert</PresentationFormat>
  <Paragraphs>29</Paragraphs>
  <Slides>9</Slides>
  <Notes>0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6" baseType="lpstr">
      <vt:lpstr>Avenir Next</vt:lpstr>
      <vt:lpstr>Avenir Next Regular</vt:lpstr>
      <vt:lpstr>Avenir Next Ultra Light</vt:lpstr>
      <vt:lpstr>Helvetica Neue</vt:lpstr>
      <vt:lpstr>Produkt Extralight</vt:lpstr>
      <vt:lpstr>Produkt Light</vt:lpstr>
      <vt:lpstr>38_MinimalistLight</vt:lpstr>
      <vt:lpstr>Beispiel Präsentation</vt:lpstr>
      <vt:lpstr>Provokante These, die zum Nachdenken anregen soll.</vt:lpstr>
      <vt:lpstr>„Oder ein Zitat, dass zu Beginn der Stunde die Aufmerksamkeit erwecken soll.“</vt:lpstr>
      <vt:lpstr>PowerPoint-Präsentation</vt:lpstr>
      <vt:lpstr>Thema der Stunde</vt:lpstr>
      <vt:lpstr>Lernziele</vt:lpstr>
      <vt:lpstr>[Name der Methode für die Erarbeitungsphase 1] </vt:lpstr>
      <vt:lpstr>PowerPoint-Präsentation</vt:lpstr>
      <vt:lpstr>Name der Methode für die Erarbeitungsphase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Thomas Renne</cp:lastModifiedBy>
  <cp:revision>3</cp:revision>
  <dcterms:modified xsi:type="dcterms:W3CDTF">2026-01-24T12:27:31Z</dcterms:modified>
</cp:coreProperties>
</file>